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</p:sldMasterIdLst>
  <p:notesMasterIdLst>
    <p:notesMasterId r:id="rId48"/>
  </p:notesMasterIdLst>
  <p:sldIdLst>
    <p:sldId id="647" r:id="rId4"/>
    <p:sldId id="546" r:id="rId5"/>
    <p:sldId id="487" r:id="rId6"/>
    <p:sldId id="379" r:id="rId7"/>
    <p:sldId id="483" r:id="rId8"/>
    <p:sldId id="484" r:id="rId9"/>
    <p:sldId id="485" r:id="rId10"/>
    <p:sldId id="509" r:id="rId11"/>
    <p:sldId id="506" r:id="rId12"/>
    <p:sldId id="524" r:id="rId13"/>
    <p:sldId id="488" r:id="rId14"/>
    <p:sldId id="489" r:id="rId15"/>
    <p:sldId id="500" r:id="rId16"/>
    <p:sldId id="491" r:id="rId17"/>
    <p:sldId id="523" r:id="rId18"/>
    <p:sldId id="522" r:id="rId19"/>
    <p:sldId id="486" r:id="rId20"/>
    <p:sldId id="515" r:id="rId21"/>
    <p:sldId id="514" r:id="rId22"/>
    <p:sldId id="492" r:id="rId23"/>
    <p:sldId id="528" r:id="rId24"/>
    <p:sldId id="493" r:id="rId25"/>
    <p:sldId id="495" r:id="rId26"/>
    <p:sldId id="496" r:id="rId27"/>
    <p:sldId id="501" r:id="rId28"/>
    <p:sldId id="497" r:id="rId29"/>
    <p:sldId id="498" r:id="rId30"/>
    <p:sldId id="505" r:id="rId31"/>
    <p:sldId id="529" r:id="rId32"/>
    <p:sldId id="518" r:id="rId33"/>
    <p:sldId id="519" r:id="rId34"/>
    <p:sldId id="530" r:id="rId35"/>
    <p:sldId id="536" r:id="rId36"/>
    <p:sldId id="537" r:id="rId37"/>
    <p:sldId id="538" r:id="rId38"/>
    <p:sldId id="539" r:id="rId39"/>
    <p:sldId id="540" r:id="rId40"/>
    <p:sldId id="541" r:id="rId41"/>
    <p:sldId id="544" r:id="rId42"/>
    <p:sldId id="649" r:id="rId43"/>
    <p:sldId id="646" r:id="rId44"/>
    <p:sldId id="648" r:id="rId45"/>
    <p:sldId id="448" r:id="rId46"/>
    <p:sldId id="65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049E26-607E-482A-9E96-FEBBA1738DCA}">
          <p14:sldIdLst>
            <p14:sldId id="647"/>
            <p14:sldId id="546"/>
          </p14:sldIdLst>
        </p14:section>
        <p14:section name="Introduction to control functions" id="{DD2663EB-AB8B-497E-BF27-1C2EAD8E612F}">
          <p14:sldIdLst>
            <p14:sldId id="487"/>
            <p14:sldId id="379"/>
            <p14:sldId id="483"/>
            <p14:sldId id="484"/>
            <p14:sldId id="485"/>
            <p14:sldId id="509"/>
            <p14:sldId id="506"/>
            <p14:sldId id="524"/>
            <p14:sldId id="488"/>
            <p14:sldId id="489"/>
            <p14:sldId id="500"/>
            <p14:sldId id="491"/>
            <p14:sldId id="523"/>
            <p14:sldId id="522"/>
            <p14:sldId id="486"/>
            <p14:sldId id="515"/>
            <p14:sldId id="514"/>
            <p14:sldId id="492"/>
            <p14:sldId id="528"/>
            <p14:sldId id="493"/>
            <p14:sldId id="495"/>
            <p14:sldId id="496"/>
            <p14:sldId id="501"/>
            <p14:sldId id="497"/>
            <p14:sldId id="498"/>
            <p14:sldId id="505"/>
            <p14:sldId id="529"/>
            <p14:sldId id="518"/>
            <p14:sldId id="519"/>
            <p14:sldId id="530"/>
          </p14:sldIdLst>
        </p14:section>
        <p14:section name="Automated data access" id="{2EC25AEC-3FA9-4E50-ADED-61322A839C83}">
          <p14:sldIdLst>
            <p14:sldId id="536"/>
            <p14:sldId id="537"/>
            <p14:sldId id="538"/>
            <p14:sldId id="539"/>
            <p14:sldId id="540"/>
            <p14:sldId id="541"/>
            <p14:sldId id="544"/>
            <p14:sldId id="649"/>
            <p14:sldId id="646"/>
            <p14:sldId id="648"/>
            <p14:sldId id="448"/>
            <p14:sldId id="6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2" autoAdjust="0"/>
    <p:restoredTop sz="84626" autoAdjust="0"/>
  </p:normalViewPr>
  <p:slideViewPr>
    <p:cSldViewPr snapToGrid="0">
      <p:cViewPr>
        <p:scale>
          <a:sx n="80" d="100"/>
          <a:sy n="80" d="100"/>
        </p:scale>
        <p:origin x="2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9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4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18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FC39-DACA-A775-E5BE-EF176AD8B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79A1D-FA7A-57D0-1B3F-B1038E36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F130C-879F-F13E-BD38-42C8D407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BFE51-2613-6667-C875-127CD22AC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00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01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20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6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87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8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702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2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30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9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11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6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watcho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eta.ons.gov.uk/v1" TargetMode="External"/><Relationship Id="rId2" Type="http://schemas.openxmlformats.org/officeDocument/2006/relationships/hyperlink" Target="https://coronavirus.data.gov.uk/details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issions-api.org/" TargetMode="External"/><Relationship Id="rId4" Type="http://schemas.openxmlformats.org/officeDocument/2006/relationships/hyperlink" Target="https://nomic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tlouisfed.org/fred/series/observations?series_id=PCEPI&amp;api_key=22ee7a76e736e32f54f5df0a7171538d&amp;file_type=js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api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Code as a 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STATA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Syntax: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{CONDITION}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TRUE}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5C2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FALSE}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=if(A1=“Richard”, “Yes”, “No”)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STATA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usage: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cleaning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two data sets on countries that you want to match.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the names are not consistent.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create a column that provides a 1:1 correspondence between the data 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=if(A1=“Côte d'Ivoire”, “Ivory Coast”, A1)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Categorisation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data on firm size, measured by number of employees…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analyse based on two types, large firms and SMEs..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define SME as anything with up to 250 employees..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=if(A1&gt;250, “Large”, “SME”)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Example: how big are firms in our dataset?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firm1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firm2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Comparing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firm2: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has more employees than Firm 2"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2 has more employees than Firm 1"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Assessing size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249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large"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an SME"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//Simple if condition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Add code here--can be many lines, to run if the condition is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If the condition is FALSE then nothing happens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 else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//If-elif-else: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conditionA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conditionB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BOTH conditionA and conditionB are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Find the current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Use an if function to pick the approprite visualisation: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950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"charts/ONSinflation/distributionsPerrenials_DarkWide.json"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"charts/ONSinflation/distributionsPerrenials_DarkMedium.json"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"charts/ONSinflation/distributionsPerrenials_DarkNarrow.json"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Now embed the chart, which will vary based on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vegaEmbed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'#chart1'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{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"actions"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END 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But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Media Queries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(@media)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With these you are saying: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 (400px wide)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(~1350px)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3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Excel GUI is not built for iteration.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This is fiddly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 = [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variables: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example of subtle differences between languages / functions.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Code block to run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happens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Statament_2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Statement_3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Set a list of variables: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We can index these: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Work out how long this thing is: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length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Iterate though it, printing out each particular variable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really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repeat commands. An example: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(an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One example is the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iterate over certain commands for a given time. One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128626" y="2661288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482801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284FAE-C4EC-6DEB-4AD9-B776AAB558B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 to control functions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2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Batching analysis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Problem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We often have too much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How can visualising help us understand the data in the early stage of a project?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intuition: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Think of a chart that summarises the data in some useful way: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[Useful options: histogram, percentiles as a swathe.]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this chart for one part (one firm, one year, one product).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Use a loop: for each product, draw the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Example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are they so helpful?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EB9A7-FFA0-5F26-64AB-1387D8B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" y="1702545"/>
            <a:ext cx="9521974" cy="4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an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6625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pplication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rogramming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nterface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API is a software intermediary that allows two applications to talk to each other. They are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everywhere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r>
              <a:rPr lang="en-GB" sz="24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each time you use an app like Facebook or Instagram, send an instant message, or check your weather app on your phone, you are using an API (example: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Watch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extremely useful to developers and data scientists because they provide a way to share/access abstracted data and display/use it in a chosen setting</a:t>
            </a:r>
          </a:p>
        </p:txBody>
      </p:sp>
    </p:spTree>
    <p:extLst>
      <p:ext uri="{BB962C8B-B14F-4D97-AF65-F5344CB8AC3E}">
        <p14:creationId xmlns:p14="http://schemas.microsoft.com/office/powerpoint/2010/main" val="375230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and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5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useful for data scientists because they allow us to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 collection. Rather than manually downloading new data and re-uploading it to a server (like GitHub), we can ask our computer to ‘talk’ to another computer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examples: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UK official data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for National Statistics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Nomics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(cryptocurrencies)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Emissions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guidance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99942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all look different but have a similar set up.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base url: e.g. </a:t>
            </a:r>
            <a:r>
              <a:rPr lang="en-GB" sz="2400" b="1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endParaRPr lang="en-GB" sz="2400" b="1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series of options you can choose</a:t>
            </a:r>
            <a:r>
              <a:rPr lang="en-GB" sz="2400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u="sng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time_start</a:t>
            </a:r>
            <a:r>
              <a:rPr lang="en-GB" sz="2400" u="sng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 a request for your API key: </a:t>
            </a:r>
            <a:r>
              <a:rPr lang="en-GB" sz="2400" dirty="0" err="1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Often, when the API requires more information/choices from you, a series of </a:t>
            </a:r>
            <a:r>
              <a:rPr lang="en-GB" sz="2400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&amp;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symbols. An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UNRATE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api_key=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22ee7a76e736e32f54f5df0a7171538d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en-GB" sz="20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EBEAFF-3A75-47F5-A53C-CEB0A373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317634"/>
            <a:ext cx="6509800" cy="6073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8C422-2241-4F01-AED8-7FC27C06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57" y="2696927"/>
            <a:ext cx="3895725" cy="809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F1A5-9EA4-45BD-827E-27105DE57F1E}"/>
              </a:ext>
            </a:extLst>
          </p:cNvPr>
          <p:cNvSpPr txBox="1"/>
          <p:nvPr/>
        </p:nvSpPr>
        <p:spPr>
          <a:xfrm>
            <a:off x="7622857" y="1254311"/>
            <a:ext cx="28301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Raw 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Download a JSON formatter plug in for your browser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11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D2F68-BFF1-4B89-A065-190E33F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1" y="257416"/>
            <a:ext cx="6445919" cy="6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6900E9-E04E-4D3E-B64D-04FE503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48628"/>
            <a:ext cx="11144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Here is an example of a chart which pulls data from the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Covid-19 API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FB8672-3804-5C46-8B50-F02AE90A8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2" y="2509207"/>
            <a:ext cx="6956536" cy="30044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5B6FDF1-08C5-0842-80B3-3490BE645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2" y="2509207"/>
            <a:ext cx="3348509" cy="30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idea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structures | Flow control | Control statements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Stop or start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Take a decision on what to do next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Do something many times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DC7CF-1A77-C03D-71C5-E6F94882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932A-5602-FCB5-192B-307422ED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12D2D5-FC3F-2979-BBE4-477DD4E9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the URL to draw data from a different country: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A2A-6B7C-7EEE-671D-337F65D4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8" y="2472113"/>
            <a:ext cx="7315363" cy="310055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4A76EF9-8210-2104-042B-215AB03C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83" y="2472113"/>
            <a:ext cx="3596638" cy="310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65F4C-1219-70BD-A697-414BD955B171}"/>
              </a:ext>
            </a:extLst>
          </p:cNvPr>
          <p:cNvCxnSpPr>
            <a:cxnSpLocks/>
          </p:cNvCxnSpPr>
          <p:nvPr/>
        </p:nvCxnSpPr>
        <p:spPr>
          <a:xfrm flipH="1">
            <a:off x="6184900" y="1665643"/>
            <a:ext cx="1846283" cy="1445857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251AE-5D09-3378-099E-F7BE28297690}"/>
              </a:ext>
            </a:extLst>
          </p:cNvPr>
          <p:cNvSpPr txBox="1"/>
          <p:nvPr/>
        </p:nvSpPr>
        <p:spPr>
          <a:xfrm>
            <a:off x="7609655" y="1296311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EAE9E2-1B8B-E0D1-0263-5DE15EA837DD}"/>
              </a:ext>
            </a:extLst>
          </p:cNvPr>
          <p:cNvCxnSpPr>
            <a:cxnSpLocks/>
          </p:cNvCxnSpPr>
          <p:nvPr/>
        </p:nvCxnSpPr>
        <p:spPr>
          <a:xfrm flipH="1">
            <a:off x="10306704" y="1276773"/>
            <a:ext cx="599103" cy="1576079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8D2CD-91FE-DF93-CD97-535201C64084}"/>
              </a:ext>
            </a:extLst>
          </p:cNvPr>
          <p:cNvSpPr txBox="1"/>
          <p:nvPr/>
        </p:nvSpPr>
        <p:spPr>
          <a:xfrm>
            <a:off x="10074275" y="61051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UK data</a:t>
            </a:r>
          </a:p>
        </p:txBody>
      </p:sp>
    </p:spTree>
    <p:extLst>
      <p:ext uri="{BB962C8B-B14F-4D97-AF65-F5344CB8AC3E}">
        <p14:creationId xmlns:p14="http://schemas.microsoft.com/office/powerpoint/2010/main" val="112674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1D6F0-1FDB-6A7F-4008-3DA84CD7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B381-9B48-0C63-BE4F-EA197D00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AD1C-F908-61B6-DD09-6DFD9B7F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FDB105-C73D-A755-6D7D-7D04505099A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 and automated </a:t>
            </a: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access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B833A-77C6-AB53-99A4-9E0028D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55DF-8503-0FD4-EF97-5E8C9C0F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DFFF-6448-35C1-6DE2-B899183E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62796-886B-9609-2483-848B0EE8C065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8183495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github.com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EconomicsObservatory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/courses/blob/main/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README.md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81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48" y="1533378"/>
            <a:ext cx="5162173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E9D3-97EB-2B4B-3BA7-FED730D27B2E}"/>
              </a:ext>
            </a:extLst>
          </p:cNvPr>
          <p:cNvSpPr txBox="1"/>
          <p:nvPr/>
        </p:nvSpPr>
        <p:spPr>
          <a:xfrm>
            <a:off x="756137" y="1990578"/>
            <a:ext cx="9822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third practical session, we will be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explore Python, and then edit your website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endParaRPr lang="en-GB" sz="2800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Quick introduction to APIs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batch download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Embed a chart using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accessed via batch download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08E2-CC5D-01D2-3259-5C7179A6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E901D53E-16A1-8082-BE06-B1EFC8AF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big three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Sequence | Iteration | Conditionality/Selection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Programming languages typically feature three types of control: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Sequence.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Selection/conditionality.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Iteration.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Control in data science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If-else | Loops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practical terms during a career in data you are going to make daily use two particular examples of these general ideas.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If-else.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Loops.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 loop withing a loop.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inside a loop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 inside an if.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Five?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2623</Words>
  <Application>Microsoft Macintosh PowerPoint</Application>
  <PresentationFormat>Widescreen</PresentationFormat>
  <Paragraphs>410</Paragraphs>
  <Slides>44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Circular Std Book</vt:lpstr>
      <vt:lpstr>Consolas</vt:lpstr>
      <vt:lpstr>Times New Roman</vt:lpstr>
      <vt:lpstr>Office Theme</vt:lpstr>
      <vt:lpstr>5_Custom Design</vt:lpstr>
      <vt:lpstr>1_Office Theme</vt:lpstr>
      <vt:lpstr>PowerPoint Presentation</vt:lpstr>
      <vt:lpstr>Session 3. Accessing data programmatically</vt:lpstr>
      <vt:lpstr>Session 3. Accessing data programmatically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API?</vt:lpstr>
      <vt:lpstr>APIs and data science.</vt:lpstr>
      <vt:lpstr>API guidance.</vt:lpstr>
      <vt:lpstr>PowerPoint Presentation</vt:lpstr>
      <vt:lpstr>PowerPoint Presentation</vt:lpstr>
      <vt:lpstr>PowerPoint Presentation</vt:lpstr>
      <vt:lpstr>Worked example.</vt:lpstr>
      <vt:lpstr>Worked example.</vt:lpstr>
      <vt:lpstr>Session 3. Accessing data programmatically</vt:lpstr>
      <vt:lpstr>Session 3. Accessing data programmatically</vt:lpstr>
      <vt:lpstr>Code-along.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85</cp:revision>
  <dcterms:created xsi:type="dcterms:W3CDTF">2021-07-20T09:12:48Z</dcterms:created>
  <dcterms:modified xsi:type="dcterms:W3CDTF">2024-02-16T11:47:24Z</dcterms:modified>
</cp:coreProperties>
</file>